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0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7" r:id="rId44"/>
    <p:sldId id="304" r:id="rId45"/>
    <p:sldId id="305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7935" autoAdjust="0"/>
  </p:normalViewPr>
  <p:slideViewPr>
    <p:cSldViewPr snapToGrid="0">
      <p:cViewPr varScale="1">
        <p:scale>
          <a:sx n="101" d="100"/>
          <a:sy n="101" d="100"/>
        </p:scale>
        <p:origin x="18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Sütlü tatlılara şekerin en son eklenmesi gerektiği </a:t>
            </a:r>
            <a:r>
              <a:rPr lang="tr-TR" altLang="tr-TR" dirty="0" smtClean="0"/>
              <a:t>söylenebilir.</a:t>
            </a:r>
            <a:endParaRPr lang="tr-TR" altLang="tr-TR" dirty="0" smtClean="0"/>
          </a:p>
          <a:p>
            <a:r>
              <a:rPr lang="tr-TR" altLang="tr-TR" dirty="0" smtClean="0"/>
              <a:t>2- İyot içeriğinin korunabilmesi için tuzun yemeklere en son ilave edilmesi gerektiği </a:t>
            </a:r>
            <a:r>
              <a:rPr lang="tr-TR" altLang="tr-TR" dirty="0" smtClean="0"/>
              <a:t>hatırlatılmalıdır.</a:t>
            </a:r>
            <a:endParaRPr lang="tr-TR" altLang="tr-TR" dirty="0" smtClean="0"/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Bu slayta kadar </a:t>
            </a:r>
            <a:r>
              <a:rPr lang="tr-TR" altLang="tr-TR" baseline="0" dirty="0" smtClean="0"/>
              <a:t>anlatılanlar/pratik öneriler </a:t>
            </a:r>
            <a:r>
              <a:rPr lang="tr-TR" altLang="tr-TR" dirty="0" smtClean="0"/>
              <a:t>sağlıklı</a:t>
            </a:r>
            <a:r>
              <a:rPr lang="tr-TR" altLang="tr-TR" baseline="0" dirty="0" smtClean="0"/>
              <a:t> yemek tabağı üzerinden </a:t>
            </a:r>
            <a:r>
              <a:rPr lang="tr-TR" altLang="tr-TR" baseline="0" dirty="0" smtClean="0"/>
              <a:t>özetlenir</a:t>
            </a:r>
            <a:r>
              <a:rPr lang="tr-TR" altLang="tr-TR" baseline="0" dirty="0"/>
              <a:t>.</a:t>
            </a:r>
            <a:endParaRPr lang="tr-TR" alt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71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Besin</a:t>
            </a:r>
            <a:r>
              <a:rPr lang="tr-TR" altLang="tr-TR" baseline="0" dirty="0" smtClean="0"/>
              <a:t> gruplarına göre genel öneriler tekrar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2- 2000 kalorilik bir beslenme planında dengeli porsiyon dağılımı açıklanır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3- Temel sıvı kaynağının su olduğu ve yetişkin bir bireyin tüketmesi önerilen miktarı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4- Düzenli fiziksel aktivitenin önemi vurgulanır, haftalık önerilen süre ve aktivite tipleri hatırlatılır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Önceki slaytlar ile bir bütün olarak </a:t>
            </a:r>
            <a:r>
              <a:rPr lang="tr-TR" altLang="tr-TR" smtClean="0"/>
              <a:t>kişinin kendisine </a:t>
            </a:r>
            <a:r>
              <a:rPr lang="tr-TR" altLang="tr-TR" dirty="0" smtClean="0"/>
              <a:t>özgü tıbbi beslenme tedavisi alabilmesi için Sağlık Bakanlığı bünyesindeki</a:t>
            </a:r>
            <a:r>
              <a:rPr lang="tr-TR" altLang="tr-TR" baseline="0" dirty="0" smtClean="0"/>
              <a:t> beslenme/obezite danışmanlık hizmeti hakkında</a:t>
            </a:r>
            <a:r>
              <a:rPr lang="tr-TR" altLang="tr-TR" dirty="0" smtClean="0"/>
              <a:t> bilgilendirmede bulunulur</a:t>
            </a:r>
            <a:endParaRPr lang="tr-TR" alt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11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</a:t>
            </a:r>
            <a:r>
              <a:rPr lang="tr-TR" altLang="tr-TR" dirty="0" smtClean="0"/>
              <a:t>yapılır.</a:t>
            </a:r>
            <a:endParaRPr lang="tr-TR" altLang="tr-TR" dirty="0" smtClean="0"/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Eğitimci, şimdiye kadar anlatılanların pratik öneriler olarak</a:t>
            </a:r>
            <a:r>
              <a:rPr lang="tr-TR" altLang="tr-TR" baseline="0" dirty="0" smtClean="0">
                <a:solidFill>
                  <a:srgbClr val="FF0000"/>
                </a:solidFill>
              </a:rPr>
              <a:t> yaşama nasıl yansıtılabileceğini güncel ve pratik on öneri ile açıklayacağını ifade eder.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Yağların görünür ve görünmez yağlar olarak ikiye ayrıldığı belirtilerek slayta </a:t>
            </a:r>
            <a:r>
              <a:rPr lang="tr-TR" altLang="tr-TR" dirty="0" smtClean="0"/>
              <a:t>başlanabilir.</a:t>
            </a:r>
            <a:endParaRPr lang="tr-TR" altLang="tr-TR" dirty="0" smtClean="0"/>
          </a:p>
          <a:p>
            <a:r>
              <a:rPr lang="tr-TR" altLang="tr-TR" dirty="0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1 Başlık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Segoe Script" panose="030B0504020000000003" pitchFamily="66" charset="0"/>
                </a:rPr>
                <a:t>düzenine 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arttırılmalıdır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tüketimine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dikkat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tüketimi 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azaltılmalıdır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içinde çeşitli taze sebze ve meyveler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tüketilmelidir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k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tuz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lük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sıvı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eket 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Agency FB" panose="020B0503020202020204" pitchFamily="34" charset="0"/>
                </a:rPr>
                <a:t>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</a:t>
              </a:r>
              <a:endParaRPr lang="tr-TR" altLang="tr-TR" sz="1600" i="1" dirty="0">
                <a:solidFill>
                  <a:schemeClr val="bg2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Rectangle 2"/>
            <p:cNvSpPr txBox="1">
              <a:spLocks/>
            </p:cNvSpPr>
            <p:nvPr/>
          </p:nvSpPr>
          <p:spPr>
            <a:xfrm>
              <a:off x="514351" y="171451"/>
              <a:ext cx="8162924" cy="6619874"/>
            </a:xfrm>
            <a:prstGeom prst="rect">
              <a:avLst/>
            </a:prstGeom>
            <a:ln w="3175">
              <a:noFill/>
            </a:ln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Sağlıklı Beslenmek ve </a:t>
              </a:r>
            </a:p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Hareketli Olmak İçin</a:t>
              </a: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Güncel ve Pratik</a:t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10 Öneri</a:t>
              </a:r>
              <a:endParaRPr lang="tr-TR" altLang="tr-TR" sz="8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 dirty="0">
                <a:solidFill>
                  <a:srgbClr val="FF0000"/>
                </a:solidFill>
              </a:rPr>
            </a:br>
            <a:r>
              <a:rPr lang="tr-TR" altLang="tr-TR" sz="3600" b="1" dirty="0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</a:t>
              </a:r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Yemek </a:t>
              </a:r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Tabağı</a:t>
              </a:r>
              <a:endParaRPr lang="tr-TR" sz="4400" b="1" dirty="0" smtClean="0">
                <a:solidFill>
                  <a:srgbClr val="EF0D17"/>
                </a:solidFill>
                <a:latin typeface="+mj-lt"/>
                <a:ea typeface="Microsoft YaHei" panose="020B0503020204020204" pitchFamily="34" charset="-122"/>
                <a:cs typeface="Nirmala UI" panose="020B0502040204020203" pitchFamily="34" charset="0"/>
              </a:endParaRP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495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72669"/>
              </p:ext>
            </p:extLst>
          </p:nvPr>
        </p:nvGraphicFramePr>
        <p:xfrm>
          <a:off x="936628" y="1000128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880992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7503"/>
              </p:ext>
            </p:extLst>
          </p:nvPr>
        </p:nvGraphicFramePr>
        <p:xfrm>
          <a:off x="755651" y="2684464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2284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</a:t>
            </a:r>
            <a:r>
              <a:rPr lang="tr-TR" dirty="0" smtClean="0">
                <a:latin typeface="+mj-lt"/>
              </a:rPr>
              <a:t>değildir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</a:t>
            </a:r>
            <a:r>
              <a:rPr lang="tr-TR" dirty="0" smtClean="0">
                <a:latin typeface="+mj-lt"/>
              </a:rPr>
              <a:t>olmaktadır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" y="1341366"/>
            <a:ext cx="3424760" cy="18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5" y="2608806"/>
            <a:ext cx="3348565" cy="1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5" y="3752986"/>
            <a:ext cx="3410472" cy="1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014034"/>
            <a:ext cx="3358611" cy="1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8" y="51185"/>
            <a:ext cx="3811709" cy="19474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5189859" y="5987597"/>
            <a:ext cx="3537737" cy="830997"/>
            <a:chOff x="6245465" y="1015638"/>
            <a:chExt cx="3537737" cy="830997"/>
          </a:xfrm>
        </p:grpSpPr>
        <p:sp>
          <p:nvSpPr>
            <p:cNvPr id="32" name="Metin kutusu 31"/>
            <p:cNvSpPr txBox="1"/>
            <p:nvPr/>
          </p:nvSpPr>
          <p:spPr>
            <a:xfrm>
              <a:off x="6245465" y="1138748"/>
              <a:ext cx="1134846" cy="584775"/>
            </a:xfrm>
            <a:prstGeom prst="rect">
              <a:avLst/>
            </a:prstGeom>
            <a:solidFill>
              <a:srgbClr val="FF0D0D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azaltın!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380311" y="1015638"/>
              <a:ext cx="2402891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Tuz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Doymuş yağ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Şeker ve şekerli ürünler</a:t>
              </a:r>
              <a:endParaRPr lang="tr-TR" sz="1600" dirty="0">
                <a:solidFill>
                  <a:srgbClr val="FF0D0D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04440" y="5738483"/>
            <a:ext cx="3436322" cy="1077218"/>
            <a:chOff x="35792" y="892249"/>
            <a:chExt cx="2823017" cy="1077219"/>
          </a:xfrm>
        </p:grpSpPr>
        <p:sp>
          <p:nvSpPr>
            <p:cNvPr id="34" name="Metin kutusu 33"/>
            <p:cNvSpPr txBox="1"/>
            <p:nvPr/>
          </p:nvSpPr>
          <p:spPr>
            <a:xfrm>
              <a:off x="35792" y="1118830"/>
              <a:ext cx="950044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artırın!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992857" y="892249"/>
              <a:ext cx="1865952" cy="10772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Balık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Süt ve ürünleri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Taze sebze ve meyveler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Kuru baklagiller</a:t>
              </a:r>
              <a:endParaRPr lang="tr-TR" sz="1600" dirty="0">
                <a:solidFill>
                  <a:srgbClr val="00B050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404440" y="1022293"/>
            <a:ext cx="8323156" cy="4496440"/>
            <a:chOff x="390529" y="1791080"/>
            <a:chExt cx="8323156" cy="4496440"/>
          </a:xfrm>
        </p:grpSpPr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380" y="1791080"/>
              <a:ext cx="4965537" cy="4496400"/>
            </a:xfrm>
            <a:prstGeom prst="rect">
              <a:avLst/>
            </a:prstGeom>
          </p:spPr>
        </p:pic>
        <p:grpSp>
          <p:nvGrpSpPr>
            <p:cNvPr id="40" name="Grup 39"/>
            <p:cNvGrpSpPr/>
            <p:nvPr/>
          </p:nvGrpSpPr>
          <p:grpSpPr>
            <a:xfrm>
              <a:off x="4225541" y="4890572"/>
              <a:ext cx="2159277" cy="1396948"/>
              <a:chOff x="4225541" y="4890572"/>
              <a:chExt cx="2159277" cy="1396948"/>
            </a:xfrm>
          </p:grpSpPr>
          <p:cxnSp>
            <p:nvCxnSpPr>
              <p:cNvPr id="6" name="Dirsek Bağlayıcısı 5"/>
              <p:cNvCxnSpPr/>
              <p:nvPr/>
            </p:nvCxnSpPr>
            <p:spPr>
              <a:xfrm rot="16200000" flipH="1">
                <a:off x="4635972" y="5112922"/>
                <a:ext cx="806839" cy="362139"/>
              </a:xfrm>
              <a:prstGeom prst="bentConnector3">
                <a:avLst>
                  <a:gd name="adj1" fmla="val 61333"/>
                </a:avLst>
              </a:prstGeom>
              <a:ln w="22225">
                <a:solidFill>
                  <a:srgbClr val="C80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kdörtgen 6"/>
              <p:cNvSpPr/>
              <p:nvPr/>
            </p:nvSpPr>
            <p:spPr>
              <a:xfrm>
                <a:off x="4225541" y="5641189"/>
                <a:ext cx="2159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suyu yerine </a:t>
                </a:r>
              </a:p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tüketin</a:t>
                </a:r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1778118" y="4530760"/>
              <a:ext cx="1608096" cy="1756720"/>
              <a:chOff x="1778118" y="4530760"/>
              <a:chExt cx="1608096" cy="1756720"/>
            </a:xfrm>
          </p:grpSpPr>
          <p:cxnSp>
            <p:nvCxnSpPr>
              <p:cNvPr id="8" name="Dirsek Bağlayıcısı 7"/>
              <p:cNvCxnSpPr/>
              <p:nvPr/>
            </p:nvCxnSpPr>
            <p:spPr>
              <a:xfrm rot="5400000">
                <a:off x="2379098" y="4633993"/>
                <a:ext cx="1110349" cy="903883"/>
              </a:xfrm>
              <a:prstGeom prst="bentConnector3">
                <a:avLst>
                  <a:gd name="adj1" fmla="val 77700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ikdörtgen 8"/>
              <p:cNvSpPr/>
              <p:nvPr/>
            </p:nvSpPr>
            <p:spPr>
              <a:xfrm>
                <a:off x="1778118" y="5641149"/>
                <a:ext cx="1518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Sebzelerinizi  </a:t>
                </a:r>
              </a:p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çeşitlendirin </a:t>
                </a:r>
                <a:endParaRPr lang="tr-TR" b="1" dirty="0">
                  <a:solidFill>
                    <a:srgbClr val="00B05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5" name="Grup 64"/>
            <p:cNvGrpSpPr/>
            <p:nvPr/>
          </p:nvGrpSpPr>
          <p:grpSpPr>
            <a:xfrm>
              <a:off x="5976156" y="3044689"/>
              <a:ext cx="2737529" cy="646331"/>
              <a:chOff x="5976156" y="3044689"/>
              <a:chExt cx="2737529" cy="646331"/>
            </a:xfrm>
          </p:grpSpPr>
          <p:cxnSp>
            <p:nvCxnSpPr>
              <p:cNvPr id="10" name="Dirsek Bağlayıcısı 9"/>
              <p:cNvCxnSpPr>
                <a:endCxn id="11" idx="1"/>
              </p:cNvCxnSpPr>
              <p:nvPr/>
            </p:nvCxnSpPr>
            <p:spPr>
              <a:xfrm>
                <a:off x="5976156" y="3167794"/>
                <a:ext cx="1081345" cy="200061"/>
              </a:xfrm>
              <a:prstGeom prst="bentConnector3">
                <a:avLst/>
              </a:prstGeom>
              <a:ln w="22225">
                <a:solidFill>
                  <a:srgbClr val="8118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kdörtgen 10"/>
              <p:cNvSpPr/>
              <p:nvPr/>
            </p:nvSpPr>
            <p:spPr>
              <a:xfrm>
                <a:off x="7057501" y="3044689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8118B0"/>
                    </a:solidFill>
                    <a:ea typeface="Microsoft YaHei Light" panose="020B0502040204020203" pitchFamily="34" charset="-122"/>
                  </a:rPr>
                  <a:t>Proteinlerinizi çeşitlendirin</a:t>
                </a:r>
                <a:endParaRPr lang="tr-TR" b="1" dirty="0">
                  <a:solidFill>
                    <a:srgbClr val="8118B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1831" y="1854059"/>
              <a:ext cx="3051854" cy="646331"/>
              <a:chOff x="5661831" y="1854059"/>
              <a:chExt cx="3051854" cy="646331"/>
            </a:xfrm>
          </p:grpSpPr>
          <p:cxnSp>
            <p:nvCxnSpPr>
              <p:cNvPr id="12" name="Dirsek Bağlayıcısı 11"/>
              <p:cNvCxnSpPr/>
              <p:nvPr/>
            </p:nvCxnSpPr>
            <p:spPr>
              <a:xfrm flipV="1">
                <a:off x="5661831" y="2084678"/>
                <a:ext cx="999626" cy="298503"/>
              </a:xfrm>
              <a:prstGeom prst="bentConnector3">
                <a:avLst/>
              </a:prstGeom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661457" y="1854059"/>
                <a:ext cx="2052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S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üt 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ve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ürünlerini her gün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1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41" name="Grup 40"/>
            <p:cNvGrpSpPr/>
            <p:nvPr/>
          </p:nvGrpSpPr>
          <p:grpSpPr>
            <a:xfrm>
              <a:off x="390529" y="1854058"/>
              <a:ext cx="2832517" cy="646331"/>
              <a:chOff x="390529" y="1854058"/>
              <a:chExt cx="2832517" cy="646331"/>
            </a:xfrm>
          </p:grpSpPr>
          <p:cxnSp>
            <p:nvCxnSpPr>
              <p:cNvPr id="14" name="Dirsek Bağlayıcısı 13"/>
              <p:cNvCxnSpPr/>
              <p:nvPr/>
            </p:nvCxnSpPr>
            <p:spPr>
              <a:xfrm rot="10800000">
                <a:off x="1545788" y="2041543"/>
                <a:ext cx="1677258" cy="341641"/>
              </a:xfrm>
              <a:prstGeom prst="bentConnector3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kdörtgen 14"/>
              <p:cNvSpPr/>
              <p:nvPr/>
            </p:nvSpPr>
            <p:spPr>
              <a:xfrm>
                <a:off x="390529" y="1854058"/>
                <a:ext cx="115525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Tam tahıl </a:t>
                </a:r>
              </a:p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2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955656" y="4907128"/>
              <a:ext cx="2758029" cy="1380352"/>
              <a:chOff x="5910004" y="4859399"/>
              <a:chExt cx="2758029" cy="1380352"/>
            </a:xfrm>
          </p:grpSpPr>
          <p:sp>
            <p:nvSpPr>
              <p:cNvPr id="24" name="Dikdörtgen 23"/>
              <p:cNvSpPr/>
              <p:nvPr/>
            </p:nvSpPr>
            <p:spPr>
              <a:xfrm>
                <a:off x="6455485" y="5039422"/>
                <a:ext cx="22125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2 – 2.5 litre su tüketin</a:t>
                </a:r>
              </a:p>
              <a:p>
                <a:pPr algn="r"/>
                <a:r>
                  <a:rPr lang="tr-TR" i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Diğer içecekler su değildir!</a:t>
                </a:r>
                <a:endParaRPr lang="tr-TR" dirty="0">
                  <a:solidFill>
                    <a:srgbClr val="00B0F0"/>
                  </a:solidFill>
                  <a:ea typeface="Microsoft YaHei Light" panose="020B0502040204020203" pitchFamily="34" charset="-122"/>
                </a:endParaRPr>
              </a:p>
            </p:txBody>
          </p:sp>
          <p:cxnSp>
            <p:nvCxnSpPr>
              <p:cNvPr id="47" name="Dirsek Bağlayıcısı 46"/>
              <p:cNvCxnSpPr/>
              <p:nvPr/>
            </p:nvCxnSpPr>
            <p:spPr>
              <a:xfrm>
                <a:off x="5910004" y="4859399"/>
                <a:ext cx="1228648" cy="503188"/>
              </a:xfrm>
              <a:prstGeom prst="bentConnector3">
                <a:avLst>
                  <a:gd name="adj1" fmla="val 16848"/>
                </a:avLst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 63"/>
            <p:cNvGrpSpPr/>
            <p:nvPr/>
          </p:nvGrpSpPr>
          <p:grpSpPr>
            <a:xfrm>
              <a:off x="733905" y="3321882"/>
              <a:ext cx="1448235" cy="923330"/>
              <a:chOff x="727555" y="3321882"/>
              <a:chExt cx="1448235" cy="923330"/>
            </a:xfrm>
          </p:grpSpPr>
          <p:sp>
            <p:nvSpPr>
              <p:cNvPr id="36" name="Dikdörtgen 35"/>
              <p:cNvSpPr/>
              <p:nvPr/>
            </p:nvSpPr>
            <p:spPr>
              <a:xfrm>
                <a:off x="727555" y="3321882"/>
                <a:ext cx="13051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Fiziksel olarak </a:t>
                </a:r>
              </a:p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aktif olun</a:t>
                </a:r>
              </a:p>
            </p:txBody>
          </p:sp>
          <p:cxnSp>
            <p:nvCxnSpPr>
              <p:cNvPr id="60" name="Dirsek Bağlayıcısı 59"/>
              <p:cNvCxnSpPr/>
              <p:nvPr/>
            </p:nvCxnSpPr>
            <p:spPr>
              <a:xfrm rot="10800000">
                <a:off x="1539439" y="3691020"/>
                <a:ext cx="636351" cy="431886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accent2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Düz Bağlayıcı 16"/>
          <p:cNvCxnSpPr/>
          <p:nvPr/>
        </p:nvCxnSpPr>
        <p:spPr>
          <a:xfrm>
            <a:off x="0" y="5653452"/>
            <a:ext cx="9144000" cy="0"/>
          </a:xfrm>
          <a:prstGeom prst="line">
            <a:avLst/>
          </a:prstGeom>
          <a:ln>
            <a:solidFill>
              <a:srgbClr val="70C0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/>
        </p:nvGrpSpPr>
        <p:grpSpPr>
          <a:xfrm>
            <a:off x="104775" y="92314"/>
            <a:ext cx="8858250" cy="809625"/>
            <a:chOff x="104775" y="92314"/>
            <a:chExt cx="8858250" cy="809625"/>
          </a:xfrm>
        </p:grpSpPr>
        <p:sp>
          <p:nvSpPr>
            <p:cNvPr id="21" name="Metin kutusu 20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</a:t>
              </a:r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Yemek </a:t>
              </a:r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Tabağı</a:t>
              </a:r>
              <a:endParaRPr lang="tr-TR" sz="4400" b="1" dirty="0" smtClean="0">
                <a:solidFill>
                  <a:srgbClr val="EF0D17"/>
                </a:solidFill>
                <a:latin typeface="+mj-lt"/>
                <a:ea typeface="Microsoft YaHei" panose="020B0503020204020204" pitchFamily="34" charset="-122"/>
                <a:cs typeface="Nirmala UI" panose="020B0502040204020203" pitchFamily="34" charset="0"/>
              </a:endParaRP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 49"/>
          <p:cNvGrpSpPr/>
          <p:nvPr/>
        </p:nvGrpSpPr>
        <p:grpSpPr>
          <a:xfrm>
            <a:off x="4731675" y="6340879"/>
            <a:ext cx="4285905" cy="504000"/>
            <a:chOff x="4283264" y="6340879"/>
            <a:chExt cx="4285905" cy="504000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31" r="78333" b="28485"/>
            <a:stretch/>
          </p:blipFill>
          <p:spPr>
            <a:xfrm>
              <a:off x="4283264" y="6426153"/>
              <a:ext cx="337370" cy="380458"/>
            </a:xfrm>
            <a:prstGeom prst="rect">
              <a:avLst/>
            </a:prstGeom>
          </p:spPr>
        </p:pic>
        <p:grpSp>
          <p:nvGrpSpPr>
            <p:cNvPr id="9" name="Grup 8"/>
            <p:cNvGrpSpPr/>
            <p:nvPr/>
          </p:nvGrpSpPr>
          <p:grpSpPr>
            <a:xfrm>
              <a:off x="4624397" y="6340879"/>
              <a:ext cx="3944772" cy="504000"/>
              <a:chOff x="4751173" y="6346660"/>
              <a:chExt cx="3944772" cy="50400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0" t="3126" r="2048" b="6671"/>
              <a:stretch/>
            </p:blipFill>
            <p:spPr>
              <a:xfrm>
                <a:off x="4751173" y="6346660"/>
                <a:ext cx="476706" cy="504000"/>
              </a:xfrm>
              <a:prstGeom prst="rect">
                <a:avLst/>
              </a:prstGeom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5203739" y="6383215"/>
                <a:ext cx="3492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en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az 150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dakika orta şiddetli egzersiz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veya </a:t>
                </a:r>
                <a:endParaRPr lang="tr-TR" sz="1200" b="1" dirty="0" smtClean="0">
                  <a:solidFill>
                    <a:schemeClr val="accent5"/>
                  </a:solidFill>
                </a:endParaRPr>
              </a:p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75 dakika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şiddetli egzersiz yapın</a:t>
                </a:r>
                <a:endParaRPr lang="tr-TR" sz="1200" b="1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" name="Metin kutusu 7"/>
          <p:cNvSpPr txBox="1"/>
          <p:nvPr/>
        </p:nvSpPr>
        <p:spPr>
          <a:xfrm>
            <a:off x="9716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04597"/>
              </p:ext>
            </p:extLst>
          </p:nvPr>
        </p:nvGraphicFramePr>
        <p:xfrm>
          <a:off x="35171" y="37504"/>
          <a:ext cx="906487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1432726726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8160700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513437539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101967264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086227375"/>
                    </a:ext>
                  </a:extLst>
                </a:gridCol>
              </a:tblGrid>
              <a:tr h="106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MEYVELER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SEBZELER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EKMEK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TAHIL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GRUBU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ET-TAVUK-BALIK-YUMURTA-KURUBAKLAGİL</a:t>
                      </a:r>
                    </a:p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YAĞLI TOHUMLAR</a:t>
                      </a:r>
                      <a:endParaRPr lang="tr-TR" sz="16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SÜT, YOĞURT, PEYNİR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07369"/>
                  </a:ext>
                </a:extLst>
              </a:tr>
              <a:tr h="32600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 suları  </a:t>
                      </a: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meyvenin kendisi 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Meyveleri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mümkünse kabuklarını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soymadan tüketin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Çeşitli renk ve türlerde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sebze tüketin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mutlaka;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salata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söğüş gibi çiğ sebze ve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zeytinyağı ile pişirilmiş sebze tüketin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Beyaz ekmek 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tam tahıl unundan yapılmış ekmekleri tercih edin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Pirinç pilavı yerine bulgur pilavını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Her gün 1 haşlanmış yumurta tüketin </a:t>
                      </a:r>
                      <a:r>
                        <a:rPr lang="tr-TR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(Sağlık sorununuz yoksa!)</a:t>
                      </a:r>
                      <a:endParaRPr lang="tr-TR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Haftada 2 kez balık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tüketin</a:t>
                      </a:r>
                      <a:endParaRPr lang="tr-TR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tüketirken yağsız olmasına 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özen gösterin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Pişirme yöntemi olarak kızartma yerine haşlama, ızgara ya da fırında pişirmeyi tercih edin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tüketemediğiniz günlerde k</a:t>
                      </a: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urubaklagil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tüketmeye çalışın</a:t>
                      </a:r>
                      <a:endParaRPr lang="tr-TR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süt 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yoğurttan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vazgeçmeyin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Peynir  seçerken;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yağlı ve 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tuzlu olanları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61859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91150"/>
              </p:ext>
            </p:extLst>
          </p:nvPr>
        </p:nvGraphicFramePr>
        <p:xfrm>
          <a:off x="35171" y="4611855"/>
          <a:ext cx="906487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val="36563484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4016363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1857476082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234597612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val="4040715298"/>
                    </a:ext>
                  </a:extLst>
                </a:gridCol>
              </a:tblGrid>
              <a:tr h="267876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kalorilik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enerji düzeyine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göre önerilen;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656977"/>
                  </a:ext>
                </a:extLst>
              </a:tr>
              <a:tr h="130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orta boy elma/portakal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büyük boy kayısı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adet kuru erik</a:t>
                      </a:r>
                      <a:endParaRPr kumimoji="0" lang="tr-TR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koyu yeşil yapraklı sebzeler (ıspanak, pazı /pişmiş)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domates, havuç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Yarım orta boy patates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ince dilim ekmek (50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4-5 yemek kaşığı bulgur pilavı (90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küçük kase çorba (180 ml)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ızgara köfte (80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2küçük boy yumurta (100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8-10 yemek kaşığı nohut </a:t>
                      </a:r>
                      <a:r>
                        <a:rPr kumimoji="0" lang="tr-TR" sz="7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28-30 adet (30 g) fındık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(240 ml) süt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(200 ml) yoğurt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kibrit kutusu (60 g) beyaz peynir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3870"/>
                  </a:ext>
                </a:extLst>
              </a:tr>
            </a:tbl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354461" y="6383214"/>
            <a:ext cx="3665050" cy="461665"/>
            <a:chOff x="75469" y="6380231"/>
            <a:chExt cx="3665050" cy="461665"/>
          </a:xfrm>
        </p:grpSpPr>
        <p:sp>
          <p:nvSpPr>
            <p:cNvPr id="11" name="Dikdörtgen 10"/>
            <p:cNvSpPr/>
            <p:nvPr/>
          </p:nvSpPr>
          <p:spPr>
            <a:xfrm>
              <a:off x="2066384" y="6380231"/>
              <a:ext cx="1674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 smtClean="0">
                  <a:solidFill>
                    <a:srgbClr val="00B0F0"/>
                  </a:solidFill>
                </a:rPr>
                <a:t>Günde 8-10 su bardağı </a:t>
              </a:r>
            </a:p>
            <a:p>
              <a:r>
                <a:rPr lang="tr-TR" sz="1200" b="1" dirty="0" smtClean="0">
                  <a:solidFill>
                    <a:srgbClr val="00B0F0"/>
                  </a:solidFill>
                </a:rPr>
                <a:t>SU tüketin</a:t>
              </a:r>
              <a:endParaRPr lang="tr-TR" sz="12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75469" y="6406607"/>
              <a:ext cx="1956290" cy="401292"/>
              <a:chOff x="75469" y="6406607"/>
              <a:chExt cx="1956290" cy="401292"/>
            </a:xfrm>
          </p:grpSpPr>
          <p:pic>
            <p:nvPicPr>
              <p:cNvPr id="1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75469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278863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474469" y="641189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66960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86467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05974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257452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44502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64138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827713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9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3674</Words>
  <Application>Microsoft Office PowerPoint</Application>
  <PresentationFormat>Ekran Gösterisi (4:3)</PresentationFormat>
  <Paragraphs>618</Paragraphs>
  <Slides>47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72" baseType="lpstr">
      <vt:lpstr>Microsoft YaHei</vt:lpstr>
      <vt:lpstr>Microsoft YaHei Light</vt:lpstr>
      <vt:lpstr>MS PGothic</vt:lpstr>
      <vt:lpstr>Agency FB</vt:lpstr>
      <vt:lpstr>Arial</vt:lpstr>
      <vt:lpstr>Arial Black</vt:lpstr>
      <vt:lpstr>Berlin Sans FB</vt:lpstr>
      <vt:lpstr>Book Antiqua</vt:lpstr>
      <vt:lpstr>Calibri</vt:lpstr>
      <vt:lpstr>Calibri Light</vt:lpstr>
      <vt:lpstr>Century Gothic</vt:lpstr>
      <vt:lpstr>Century Schoolbook</vt:lpstr>
      <vt:lpstr>Courier New</vt:lpstr>
      <vt:lpstr>Franklin Gothic Book</vt:lpstr>
      <vt:lpstr>Goudy Stout</vt:lpstr>
      <vt:lpstr>Harrington</vt:lpstr>
      <vt:lpstr>Maiandra GD</vt:lpstr>
      <vt:lpstr>MV Boli</vt:lpstr>
      <vt:lpstr>Nirmala UI</vt:lpstr>
      <vt:lpstr>Segoe Script</vt:lpstr>
      <vt:lpstr>Segoe UI Black</vt:lpstr>
      <vt:lpstr>Symbol</vt:lpstr>
      <vt:lpstr>Times New Roman</vt:lpstr>
      <vt:lpstr>Wingdings</vt:lpstr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PowerPoint Sunusu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HATİCE BERNA KARAKAŞ</cp:lastModifiedBy>
  <cp:revision>49</cp:revision>
  <dcterms:created xsi:type="dcterms:W3CDTF">2018-09-12T13:53:11Z</dcterms:created>
  <dcterms:modified xsi:type="dcterms:W3CDTF">2019-02-06T11:07:49Z</dcterms:modified>
</cp:coreProperties>
</file>